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7" r:id="rId5"/>
    <p:sldId id="278" r:id="rId6"/>
    <p:sldId id="280" r:id="rId7"/>
    <p:sldId id="27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7" autoAdjust="0"/>
  </p:normalViewPr>
  <p:slideViewPr>
    <p:cSldViewPr>
      <p:cViewPr varScale="1">
        <p:scale>
          <a:sx n="106" d="100"/>
          <a:sy n="106" d="100"/>
        </p:scale>
        <p:origin x="120" y="14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0" y="2549769"/>
            <a:ext cx="8854831" cy="1793631"/>
          </a:xfrm>
        </p:spPr>
        <p:txBody>
          <a:bodyPr/>
          <a:lstStyle/>
          <a:p>
            <a:r>
              <a:rPr lang="en-US" dirty="0"/>
              <a:t>	Early Middleware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Remote Procedure Calls</a:t>
            </a:r>
          </a:p>
          <a:p>
            <a:r>
              <a:rPr lang="en-US" dirty="0"/>
              <a:t>Distributed Object Oriented Components</a:t>
            </a:r>
          </a:p>
          <a:p>
            <a:r>
              <a:rPr lang="en-US" dirty="0"/>
              <a:t>Message Oriented Middleware (MOM)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Early Middleware Technologies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000261" cy="4419599"/>
          </a:xfrm>
        </p:spPr>
        <p:txBody>
          <a:bodyPr>
            <a:normAutofit/>
          </a:bodyPr>
          <a:lstStyle/>
          <a:p>
            <a:r>
              <a:rPr lang="en-US" dirty="0"/>
              <a:t>RPC is a method call across the network, which is treated same as a local procedure call (location transparency)</a:t>
            </a:r>
          </a:p>
          <a:p>
            <a:r>
              <a:rPr lang="en-US" dirty="0"/>
              <a:t>Open Network Computing (ONC) RPC implementation (early attempt of middleware)</a:t>
            </a:r>
          </a:p>
          <a:p>
            <a:pPr lvl="1"/>
            <a:r>
              <a:rPr lang="en-US" dirty="0"/>
              <a:t>RPC methods defined in “.x” files</a:t>
            </a:r>
          </a:p>
          <a:p>
            <a:pPr lvl="1"/>
            <a:r>
              <a:rPr lang="en-US" i="1" dirty="0" err="1"/>
              <a:t>rpcgen</a:t>
            </a:r>
            <a:r>
              <a:rPr lang="en-US" i="1" dirty="0"/>
              <a:t> </a:t>
            </a:r>
            <a:r>
              <a:rPr lang="en-US" dirty="0"/>
              <a:t>translates .x files to stubs on client side and skeleton files on server side</a:t>
            </a:r>
          </a:p>
          <a:p>
            <a:r>
              <a:rPr lang="en-US" dirty="0"/>
              <a:t>Stubs and skeletons handle packing/unpacking of data from application to network layer (bytes) – called </a:t>
            </a:r>
            <a:r>
              <a:rPr lang="en-US" b="1" dirty="0"/>
              <a:t>Marshaling</a:t>
            </a:r>
          </a:p>
          <a:p>
            <a:r>
              <a:rPr lang="en-US" dirty="0"/>
              <a:t>Applications on either side (client and server) are designed as if they run on the same machine, leaving underlying network / transport specifics to </a:t>
            </a:r>
            <a:r>
              <a:rPr lang="en-US" b="1" dirty="0"/>
              <a:t>RPC runtime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Calls (RPC)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DBB1FE4-0DB7-8C4A-84FF-5D60025E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53" y="1166752"/>
            <a:ext cx="4356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810261" cy="1904999"/>
          </a:xfrm>
        </p:spPr>
        <p:txBody>
          <a:bodyPr>
            <a:normAutofit/>
          </a:bodyPr>
          <a:lstStyle/>
          <a:p>
            <a:r>
              <a:rPr lang="en-US" dirty="0"/>
              <a:t>Synchronous RPC </a:t>
            </a:r>
            <a:r>
              <a:rPr lang="en-US" b="1" dirty="0"/>
              <a:t>blocks</a:t>
            </a:r>
            <a:r>
              <a:rPr lang="en-US" dirty="0"/>
              <a:t> the client until server finishes the operation and returns response (or error)</a:t>
            </a:r>
          </a:p>
          <a:p>
            <a:r>
              <a:rPr lang="en-US" dirty="0"/>
              <a:t>Asynchronous RPC allows client to continue its business while server processes RPC</a:t>
            </a:r>
          </a:p>
          <a:p>
            <a:pPr lvl="1"/>
            <a:r>
              <a:rPr lang="en-US" dirty="0"/>
              <a:t>Client may send return address (along with request) that server can use to </a:t>
            </a:r>
            <a:r>
              <a:rPr lang="en-US" b="1" dirty="0"/>
              <a:t>callback</a:t>
            </a:r>
            <a:r>
              <a:rPr lang="en-US" dirty="0"/>
              <a:t> to send response</a:t>
            </a:r>
          </a:p>
          <a:p>
            <a:pPr lvl="1"/>
            <a:r>
              <a:rPr lang="en-US" dirty="0"/>
              <a:t>Server may use a mediator (also called </a:t>
            </a:r>
            <a:r>
              <a:rPr lang="en-US" b="1" dirty="0"/>
              <a:t>broker</a:t>
            </a:r>
            <a:r>
              <a:rPr lang="en-US" dirty="0"/>
              <a:t>) to return response to the client when finished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Calls (RPC)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Synchronous Vs Asynchronous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B4C9D5-441F-FD43-A2B9-D7A2196F9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71766"/>
            <a:ext cx="3758921" cy="2400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43D050-ABF0-C140-82E9-B2922D19F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79" y="3844424"/>
            <a:ext cx="3758921" cy="1718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1A15FB-D1F2-D74E-A39D-CC26CBB39D2C}"/>
              </a:ext>
            </a:extLst>
          </p:cNvPr>
          <p:cNvSpPr txBox="1"/>
          <p:nvPr/>
        </p:nvSpPr>
        <p:spPr>
          <a:xfrm>
            <a:off x="1828800" y="60198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Synchronous RPC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4E770C-6DC2-2246-85B5-DC5BA343D066}"/>
              </a:ext>
            </a:extLst>
          </p:cNvPr>
          <p:cNvSpPr txBox="1"/>
          <p:nvPr/>
        </p:nvSpPr>
        <p:spPr>
          <a:xfrm>
            <a:off x="6934200" y="60198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Asynchronous RPC</a:t>
            </a:r>
          </a:p>
        </p:txBody>
      </p:sp>
    </p:spTree>
    <p:extLst>
      <p:ext uri="{BB962C8B-B14F-4D97-AF65-F5344CB8AC3E}">
        <p14:creationId xmlns:p14="http://schemas.microsoft.com/office/powerpoint/2010/main" val="5286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/>
          <a:p>
            <a:r>
              <a:rPr lang="en-US" dirty="0"/>
              <a:t>Distributed component is a concurrent object with a well-defined interface, which is a logical unit of distribution and deployment</a:t>
            </a:r>
          </a:p>
          <a:p>
            <a:r>
              <a:rPr lang="en-US" dirty="0"/>
              <a:t>Employs object oriented methodologies (where objects encapsulate data inside) to design a system, with components spread over network, communicating using middleware components</a:t>
            </a:r>
          </a:p>
          <a:p>
            <a:r>
              <a:rPr lang="en-US" dirty="0"/>
              <a:t>Distributed Object middleware handle both synchronous and asynchronous communication</a:t>
            </a:r>
          </a:p>
          <a:p>
            <a:r>
              <a:rPr lang="en-US" dirty="0"/>
              <a:t>Examples: CORBA, DCOM, Java RMI, EJB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Object Oriented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4789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343661" cy="4419599"/>
          </a:xfrm>
        </p:spPr>
        <p:txBody>
          <a:bodyPr>
            <a:normAutofit/>
          </a:bodyPr>
          <a:lstStyle/>
          <a:p>
            <a:r>
              <a:rPr lang="en-US" dirty="0"/>
              <a:t>Component based systems comprises of loosely coupled components (need not be object oriented), most of which could be existing components</a:t>
            </a:r>
          </a:p>
          <a:p>
            <a:pPr lvl="1"/>
            <a:r>
              <a:rPr lang="en-US" dirty="0"/>
              <a:t>CORBA</a:t>
            </a:r>
          </a:p>
          <a:p>
            <a:pPr lvl="1"/>
            <a:r>
              <a:rPr lang="en-US" dirty="0"/>
              <a:t>DCOM</a:t>
            </a:r>
          </a:p>
          <a:p>
            <a:pPr lvl="1"/>
            <a:r>
              <a:rPr lang="en-US" dirty="0"/>
              <a:t>EJB</a:t>
            </a:r>
          </a:p>
          <a:p>
            <a:r>
              <a:rPr lang="en-US" dirty="0"/>
              <a:t>Object oriented systems focus on modeling real world situations, albeit using components at times</a:t>
            </a:r>
          </a:p>
          <a:p>
            <a:pPr lvl="1"/>
            <a:r>
              <a:rPr lang="en-US" dirty="0"/>
              <a:t>CORBA</a:t>
            </a:r>
          </a:p>
          <a:p>
            <a:pPr lvl="1"/>
            <a:r>
              <a:rPr lang="en-US" dirty="0"/>
              <a:t>DCOM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Object Oriented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Component or Object Oriented Middleware ?</a:t>
            </a:r>
          </a:p>
        </p:txBody>
      </p:sp>
    </p:spTree>
    <p:extLst>
      <p:ext uri="{BB962C8B-B14F-4D97-AF65-F5344CB8AC3E}">
        <p14:creationId xmlns:p14="http://schemas.microsoft.com/office/powerpoint/2010/main" val="19511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3505199"/>
          </a:xfrm>
        </p:spPr>
        <p:txBody>
          <a:bodyPr>
            <a:normAutofit/>
          </a:bodyPr>
          <a:lstStyle/>
          <a:p>
            <a:r>
              <a:rPr lang="en-US" dirty="0"/>
              <a:t>Acts as a middleman (broker) between client and server for communication</a:t>
            </a:r>
          </a:p>
          <a:p>
            <a:r>
              <a:rPr lang="en-US" dirty="0"/>
              <a:t>Brings in loose coupling in the design of client and server, by offloading communication to a third party </a:t>
            </a:r>
          </a:p>
          <a:p>
            <a:r>
              <a:rPr lang="en-US" dirty="0"/>
              <a:t>Enables client to work asynchronously with server</a:t>
            </a:r>
          </a:p>
          <a:p>
            <a:r>
              <a:rPr lang="en-US" dirty="0"/>
              <a:t>Generally (not necessarily always) uses queueing mechanism to deliver messages, in a publish/subscribe model</a:t>
            </a:r>
          </a:p>
          <a:p>
            <a:r>
              <a:rPr lang="en-US" dirty="0"/>
              <a:t>MOM will handle auxiliary operations as well, like Quality of Service, Priority processing, Reliability, Recovery of lost messages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Oriented Middleware (MOM)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797A13-AFA1-A44F-B49B-F396BA363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87" y="1160814"/>
            <a:ext cx="2347613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Object Oriented Middleware – CORBA Basics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5648</TotalTime>
  <Words>442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 Early Middleware Technologies</vt:lpstr>
      <vt:lpstr>In this segment</vt:lpstr>
      <vt:lpstr>Remote Procedure Calls (RPC)</vt:lpstr>
      <vt:lpstr>Remote Procedure Calls (RPC)</vt:lpstr>
      <vt:lpstr>Distributed Object Oriented Components</vt:lpstr>
      <vt:lpstr>Distributed Object Oriented Components</vt:lpstr>
      <vt:lpstr>Message Oriented Middleware (MOM)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275</cp:revision>
  <dcterms:created xsi:type="dcterms:W3CDTF">2018-10-16T06:13:57Z</dcterms:created>
  <dcterms:modified xsi:type="dcterms:W3CDTF">2019-05-20T05:58:27Z</dcterms:modified>
</cp:coreProperties>
</file>